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0"/>
  </p:notesMasterIdLst>
  <p:sldIdLst>
    <p:sldId id="256" r:id="rId2"/>
    <p:sldId id="257" r:id="rId3"/>
    <p:sldId id="260" r:id="rId4"/>
    <p:sldId id="367" r:id="rId5"/>
    <p:sldId id="336" r:id="rId6"/>
    <p:sldId id="337" r:id="rId7"/>
    <p:sldId id="338" r:id="rId8"/>
    <p:sldId id="339" r:id="rId9"/>
    <p:sldId id="340" r:id="rId10"/>
    <p:sldId id="341" r:id="rId11"/>
    <p:sldId id="343" r:id="rId12"/>
    <p:sldId id="344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357" r:id="rId35"/>
    <p:sldId id="368" r:id="rId36"/>
    <p:sldId id="274" r:id="rId37"/>
    <p:sldId id="298" r:id="rId38"/>
    <p:sldId id="297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10746D43-375B-4C0E-8327-C892F2BB996A}"/>
    <pc:docChg chg="modSld">
      <pc:chgData name="Wittman, Barry" userId="bff186cd-6ce8-41ba-8e8c-e85cdef216de" providerId="ADAL" clId="{10746D43-375B-4C0E-8327-C892F2BB996A}" dt="2024-08-27T20:11:09.468" v="23" actId="20577"/>
      <pc:docMkLst>
        <pc:docMk/>
      </pc:docMkLst>
      <pc:sldChg chg="modSp">
        <pc:chgData name="Wittman, Barry" userId="bff186cd-6ce8-41ba-8e8c-e85cdef216de" providerId="ADAL" clId="{10746D43-375B-4C0E-8327-C892F2BB996A}" dt="2024-08-27T20:11:09.468" v="23" actId="20577"/>
        <pc:sldMkLst>
          <pc:docMk/>
          <pc:sldMk cId="0" sldId="297"/>
        </pc:sldMkLst>
        <pc:spChg chg="mod">
          <ac:chgData name="Wittman, Barry" userId="bff186cd-6ce8-41ba-8e8c-e85cdef216de" providerId="ADAL" clId="{10746D43-375B-4C0E-8327-C892F2BB996A}" dt="2024-08-27T20:11:09.468" v="23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10746D43-375B-4C0E-8327-C892F2BB996A}" dt="2024-08-27T20:10:04.784" v="3" actId="20577"/>
        <pc:sldMkLst>
          <pc:docMk/>
          <pc:sldMk cId="967534322" sldId="351"/>
        </pc:sldMkLst>
        <pc:spChg chg="mod">
          <ac:chgData name="Wittman, Barry" userId="bff186cd-6ce8-41ba-8e8c-e85cdef216de" providerId="ADAL" clId="{10746D43-375B-4C0E-8327-C892F2BB996A}" dt="2024-08-27T20:10:04.784" v="3" actId="20577"/>
          <ac:spMkLst>
            <pc:docMk/>
            <pc:sldMk cId="967534322" sldId="351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2634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 don't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 inside of loops</a:t>
            </a:r>
          </a:p>
          <a:p>
            <a:r>
              <a:rPr lang="en-US" dirty="0"/>
              <a:t>There is usually a more readable, more elegant way to write the code</a:t>
            </a:r>
          </a:p>
          <a:p>
            <a:r>
              <a:rPr lang="en-US" dirty="0"/>
              <a:t>But you should know that Java has a seldom-used labeled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feature that allows you to break out of multiple loops</a:t>
            </a:r>
          </a:p>
          <a:p>
            <a:r>
              <a:rPr lang="en-US" dirty="0"/>
              <a:t>Say you're searching through a multi-dimensional array for a value: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0" y="113184"/>
            <a:ext cx="791755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  <a:latin typeface="Arial Unicode MS" panose="020B0604020202020204" pitchFamily="34" charset="-128"/>
              </a:rPr>
              <a:t>search: for (i = 0; i &lt; arrayOfInts.length; i++) { for (j = 0; j &lt; arrayOfInts[i].length; j++) { if (arrayOfInts[i][j] == searchfor) { foundIt = true; break search; } } }</a:t>
            </a:r>
            <a:r>
              <a:rPr lang="en-US" altLang="en-US" sz="600"/>
              <a:t> 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3810000"/>
            <a:ext cx="10972800" cy="2514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6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search: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arrayOfInts.length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 = 0; j &lt;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arrayOfInts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].length; j++) {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if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arrayOfInts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][j] ==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searchfor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foundIt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break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search;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6412469"/>
            <a:ext cx="967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Example from: https://docs.oracle.com/javase/tutorial/java/nutsandbolts/branch.html</a:t>
            </a:r>
          </a:p>
        </p:txBody>
      </p:sp>
    </p:spTree>
    <p:extLst>
      <p:ext uri="{BB962C8B-B14F-4D97-AF65-F5344CB8AC3E}">
        <p14:creationId xmlns:p14="http://schemas.microsoft.com/office/powerpoint/2010/main" val="85847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One </a:t>
            </a:r>
            <a:r>
              <a:rPr lang="en-US" dirty="0"/>
              <a:t>thing worth mentioning is that you get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java.lang.*</a:t>
            </a:r>
            <a:r>
              <a:rPr lang="en-US" dirty="0"/>
              <a:t> "for free," without importing anything: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System</a:t>
            </a:r>
          </a:p>
          <a:p>
            <a:pPr lvl="1"/>
            <a:r>
              <a:rPr lang="en-US" dirty="0"/>
              <a:t>Wrapper classes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, etc.)</a:t>
            </a:r>
          </a:p>
          <a:p>
            <a:r>
              <a:rPr lang="en-US" dirty="0"/>
              <a:t>Any other classes outside of the current package must be imported to be used</a:t>
            </a:r>
          </a:p>
        </p:txBody>
      </p:sp>
    </p:spTree>
    <p:extLst>
      <p:ext uri="{BB962C8B-B14F-4D97-AF65-F5344CB8AC3E}">
        <p14:creationId xmlns:p14="http://schemas.microsoft.com/office/powerpoint/2010/main" val="167528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304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type is immutable in Java</a:t>
            </a:r>
          </a:p>
          <a:p>
            <a:pPr lvl="1"/>
            <a:r>
              <a:rPr lang="en-US" dirty="0"/>
              <a:t>You can never change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, but you can create a new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r>
              <a:rPr lang="en-US" dirty="0"/>
              <a:t>The second line creates a new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This approach can be very inefficient: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a lot of concatenation is expected,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004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stuff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"Break it down 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stuff +=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"until the break of dawn"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800600"/>
            <a:ext cx="109728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values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1000000; ++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values +=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5828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19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in Java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Technically, Java doesn't have pointers</a:t>
            </a:r>
          </a:p>
          <a:p>
            <a:r>
              <a:rPr lang="en-US" dirty="0"/>
              <a:t>Instead, every object in Java is referred to with a reference</a:t>
            </a:r>
          </a:p>
          <a:p>
            <a:r>
              <a:rPr lang="en-US" dirty="0"/>
              <a:t>A reference is just an arrow that points at an object</a:t>
            </a:r>
          </a:p>
          <a:p>
            <a:pPr lvl="1"/>
            <a:r>
              <a:rPr lang="en-US" dirty="0"/>
              <a:t>A reference can point at nothing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 primitive type can never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175006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should you think about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Picture a ham…</a:t>
            </a:r>
          </a:p>
          <a:p>
            <a:r>
              <a:rPr lang="en-US" dirty="0"/>
              <a:t>Imagine that this ham is actually a Java object</a:t>
            </a:r>
          </a:p>
          <a:p>
            <a:r>
              <a:rPr lang="en-US" dirty="0"/>
              <a:t>You may want a reference of type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Ham</a:t>
            </a:r>
            <a:r>
              <a:rPr lang="en-US" dirty="0"/>
              <a:t> to point at this ham </a:t>
            </a:r>
          </a:p>
          <a:p>
            <a:r>
              <a:rPr lang="en-US" dirty="0"/>
              <a:t>Let's call it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ham1</a:t>
            </a:r>
          </a:p>
        </p:txBody>
      </p:sp>
      <p:pic>
        <p:nvPicPr>
          <p:cNvPr id="1026" name="Picture 2" descr="C:\Users\Barry Wittman\AppData\Local\Microsoft\Windows\Temporary Internet Files\Content.IE5\06NSBHNT\MCj011261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639306"/>
            <a:ext cx="3352800" cy="21424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05200" y="4724401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ham1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3581400" y="5486400"/>
            <a:ext cx="3276600" cy="1066800"/>
            <a:chOff x="2057400" y="5181600"/>
            <a:chExt cx="3276600" cy="1066800"/>
          </a:xfrm>
        </p:grpSpPr>
        <p:sp>
          <p:nvSpPr>
            <p:cNvPr id="7" name="Rectangle 6"/>
            <p:cNvSpPr/>
            <p:nvPr/>
          </p:nvSpPr>
          <p:spPr>
            <a:xfrm>
              <a:off x="2057400" y="51816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819400" y="5715000"/>
              <a:ext cx="25146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138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hams?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467600" cy="2339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Now, what if we have another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Ham</a:t>
            </a:r>
            <a:r>
              <a:rPr lang="en-US" dirty="0"/>
              <a:t> reference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ham2</a:t>
            </a:r>
          </a:p>
          <a:p>
            <a:r>
              <a:rPr lang="en-US" dirty="0"/>
              <a:t>What happens if we set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ham2</a:t>
            </a:r>
            <a:r>
              <a:rPr lang="en-US" dirty="0"/>
              <a:t> to have the same value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ham1</a:t>
            </a:r>
            <a:r>
              <a:rPr lang="en-US" dirty="0"/>
              <a:t> using the following code?</a:t>
            </a:r>
          </a:p>
        </p:txBody>
      </p:sp>
      <p:pic>
        <p:nvPicPr>
          <p:cNvPr id="1026" name="Picture 2" descr="C:\Users\Barry Wittman\AppData\Local\Microsoft\Windows\Temporary Internet Files\Content.IE5\06NSBHNT\MCj011261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639306"/>
            <a:ext cx="3352800" cy="21424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05200" y="4724401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ham1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3581400" y="5486400"/>
            <a:ext cx="3276600" cy="1066800"/>
            <a:chOff x="2057400" y="5181600"/>
            <a:chExt cx="3276600" cy="1066800"/>
          </a:xfrm>
        </p:grpSpPr>
        <p:sp>
          <p:nvSpPr>
            <p:cNvPr id="7" name="Rectangle 6"/>
            <p:cNvSpPr/>
            <p:nvPr/>
          </p:nvSpPr>
          <p:spPr>
            <a:xfrm>
              <a:off x="2057400" y="51816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819400" y="5715000"/>
              <a:ext cx="25146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2438400" y="4191000"/>
            <a:ext cx="3886200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Ham ham2 = ham1;</a:t>
            </a:r>
          </a:p>
        </p:txBody>
      </p:sp>
      <p:grpSp>
        <p:nvGrpSpPr>
          <p:cNvPr id="5" name="Group 14"/>
          <p:cNvGrpSpPr/>
          <p:nvPr/>
        </p:nvGrpSpPr>
        <p:grpSpPr>
          <a:xfrm>
            <a:off x="8077200" y="1600200"/>
            <a:ext cx="1828800" cy="1828800"/>
            <a:chOff x="6553200" y="1600200"/>
            <a:chExt cx="1828800" cy="1828800"/>
          </a:xfrm>
        </p:grpSpPr>
        <p:sp>
          <p:nvSpPr>
            <p:cNvPr id="11" name="TextBox 10"/>
            <p:cNvSpPr txBox="1"/>
            <p:nvPr/>
          </p:nvSpPr>
          <p:spPr>
            <a:xfrm>
              <a:off x="6553200" y="1600200"/>
              <a:ext cx="1828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ham2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629400" y="23622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rot="5400000">
            <a:off x="7962900" y="3848100"/>
            <a:ext cx="1905000" cy="1588"/>
          </a:xfrm>
          <a:prstGeom prst="straightConnector1">
            <a:avLst/>
          </a:prstGeom>
          <a:ln w="50800">
            <a:solidFill>
              <a:schemeClr val="tx1"/>
            </a:solidFill>
            <a:headEnd type="oval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7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is only one ham!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assign an object reference to another reference, you only change the thing it points to</a:t>
            </a:r>
          </a:p>
          <a:p>
            <a:r>
              <a:rPr lang="en-US" dirty="0"/>
              <a:t>This is different from primitive types</a:t>
            </a:r>
          </a:p>
          <a:p>
            <a:r>
              <a:rPr lang="en-US" dirty="0"/>
              <a:t>When you do an assignment with primitive types, you actually get a copy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057400" y="5486400"/>
            <a:ext cx="2743200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x = 37;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y = x;</a:t>
            </a:r>
          </a:p>
        </p:txBody>
      </p:sp>
      <p:grpSp>
        <p:nvGrpSpPr>
          <p:cNvPr id="4" name="Group 19"/>
          <p:cNvGrpSpPr/>
          <p:nvPr/>
        </p:nvGrpSpPr>
        <p:grpSpPr>
          <a:xfrm>
            <a:off x="8763000" y="4724400"/>
            <a:ext cx="1524000" cy="1828800"/>
            <a:chOff x="7239000" y="4724400"/>
            <a:chExt cx="1524000" cy="1828800"/>
          </a:xfrm>
        </p:grpSpPr>
        <p:sp>
          <p:nvSpPr>
            <p:cNvPr id="13" name="TextBox 12"/>
            <p:cNvSpPr txBox="1"/>
            <p:nvPr/>
          </p:nvSpPr>
          <p:spPr>
            <a:xfrm>
              <a:off x="7772400" y="4724400"/>
              <a:ext cx="533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y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239000" y="54864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37</a:t>
              </a:r>
            </a:p>
          </p:txBody>
        </p:sp>
      </p:grpSp>
      <p:grpSp>
        <p:nvGrpSpPr>
          <p:cNvPr id="5" name="Group 18"/>
          <p:cNvGrpSpPr/>
          <p:nvPr/>
        </p:nvGrpSpPr>
        <p:grpSpPr>
          <a:xfrm>
            <a:off x="5638800" y="4724400"/>
            <a:ext cx="1524000" cy="1828800"/>
            <a:chOff x="4114800" y="4724400"/>
            <a:chExt cx="1524000" cy="1828800"/>
          </a:xfrm>
        </p:grpSpPr>
        <p:sp>
          <p:nvSpPr>
            <p:cNvPr id="17" name="TextBox 16"/>
            <p:cNvSpPr txBox="1"/>
            <p:nvPr/>
          </p:nvSpPr>
          <p:spPr>
            <a:xfrm>
              <a:off x="4572000" y="4724400"/>
              <a:ext cx="533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x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14800" y="54864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54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vs. primitive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reference variables are only </a:t>
            </a:r>
            <a:r>
              <a:rPr lang="en-US" b="1" dirty="0"/>
              <a:t>pointers</a:t>
            </a:r>
            <a:r>
              <a:rPr lang="en-US" dirty="0"/>
              <a:t> to real objects, an object can have more than one name</a:t>
            </a:r>
          </a:p>
          <a:p>
            <a:r>
              <a:rPr lang="en-US" dirty="0"/>
              <a:t>These names are called </a:t>
            </a:r>
            <a:r>
              <a:rPr lang="en-US" b="1" dirty="0"/>
              <a:t>aliases</a:t>
            </a:r>
          </a:p>
          <a:p>
            <a:r>
              <a:rPr lang="en-US" dirty="0"/>
              <a:t>If the object is changed, it doesn’t matter which reference was used to change it</a:t>
            </a:r>
          </a:p>
        </p:txBody>
      </p:sp>
    </p:spTree>
    <p:extLst>
      <p:ext uri="{BB962C8B-B14F-4D97-AF65-F5344CB8AC3E}">
        <p14:creationId xmlns:p14="http://schemas.microsoft.com/office/powerpoint/2010/main" val="121874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 solo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467600" cy="2339609"/>
          </a:xfrm>
        </p:spPr>
        <p:txBody>
          <a:bodyPr>
            <a:normAutofit/>
          </a:bodyPr>
          <a:lstStyle/>
          <a:p>
            <a:r>
              <a:rPr lang="en-US" dirty="0"/>
              <a:t>Thus, if we tell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ham2</a:t>
            </a:r>
            <a:r>
              <a:rPr lang="en-US" dirty="0"/>
              <a:t> to take a bite away, it will affect the ham pointed at by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ham1</a:t>
            </a:r>
          </a:p>
          <a:p>
            <a:r>
              <a:rPr lang="en-US" dirty="0"/>
              <a:t>Remember, they are the same ham</a:t>
            </a:r>
          </a:p>
        </p:txBody>
      </p:sp>
      <p:pic>
        <p:nvPicPr>
          <p:cNvPr id="1026" name="Picture 2" descr="C:\Users\Barry Wittman\AppData\Local\Microsoft\Windows\Temporary Internet Files\Content.IE5\06NSBHNT\MCj011261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639306"/>
            <a:ext cx="3352800" cy="21424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05200" y="4724401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ham1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3581400" y="5486400"/>
            <a:ext cx="3276600" cy="1066800"/>
            <a:chOff x="2057400" y="5181600"/>
            <a:chExt cx="3276600" cy="1066800"/>
          </a:xfrm>
        </p:grpSpPr>
        <p:sp>
          <p:nvSpPr>
            <p:cNvPr id="7" name="Rectangle 6"/>
            <p:cNvSpPr/>
            <p:nvPr/>
          </p:nvSpPr>
          <p:spPr>
            <a:xfrm>
              <a:off x="2057400" y="51816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819400" y="5715000"/>
              <a:ext cx="25146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2438400" y="4191000"/>
            <a:ext cx="3886200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ham2.bite();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77200" y="1600201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ham2</a:t>
            </a:r>
          </a:p>
        </p:txBody>
      </p:sp>
      <p:grpSp>
        <p:nvGrpSpPr>
          <p:cNvPr id="5" name="Group 10"/>
          <p:cNvGrpSpPr/>
          <p:nvPr/>
        </p:nvGrpSpPr>
        <p:grpSpPr>
          <a:xfrm>
            <a:off x="8153400" y="2362200"/>
            <a:ext cx="1524000" cy="2439194"/>
            <a:chOff x="2057400" y="5181600"/>
            <a:chExt cx="1524000" cy="2439194"/>
          </a:xfrm>
        </p:grpSpPr>
        <p:sp>
          <p:nvSpPr>
            <p:cNvPr id="13" name="Rectangle 12"/>
            <p:cNvSpPr/>
            <p:nvPr/>
          </p:nvSpPr>
          <p:spPr>
            <a:xfrm>
              <a:off x="2057400" y="51816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5400000">
              <a:off x="1866900" y="6667500"/>
              <a:ext cx="19050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7"/>
          <p:cNvGrpSpPr/>
          <p:nvPr/>
        </p:nvGrpSpPr>
        <p:grpSpPr>
          <a:xfrm>
            <a:off x="8229600" y="5638800"/>
            <a:ext cx="1066800" cy="990600"/>
            <a:chOff x="6781800" y="5562600"/>
            <a:chExt cx="1066800" cy="990600"/>
          </a:xfrm>
          <a:solidFill>
            <a:schemeClr val="bg1"/>
          </a:solidFill>
        </p:grpSpPr>
        <p:sp>
          <p:nvSpPr>
            <p:cNvPr id="15" name="Oval 14"/>
            <p:cNvSpPr/>
            <p:nvPr/>
          </p:nvSpPr>
          <p:spPr>
            <a:xfrm>
              <a:off x="6781800" y="6096000"/>
              <a:ext cx="457200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086600" y="5867400"/>
              <a:ext cx="457200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391400" y="5562600"/>
              <a:ext cx="457200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5273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Course overview</a:t>
            </a:r>
          </a:p>
          <a:p>
            <a:r>
              <a:rPr lang="en-US" dirty="0"/>
              <a:t>Policies</a:t>
            </a:r>
          </a:p>
          <a:p>
            <a:r>
              <a:rPr lang="en-US" dirty="0"/>
              <a:t>Schedule</a:t>
            </a:r>
          </a:p>
          <a:p>
            <a:r>
              <a:rPr lang="en-US" dirty="0"/>
              <a:t>Taste of data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 that primitives make copies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/>
              <a:t>, both with value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37</a:t>
            </a:r>
          </a:p>
          <a:p>
            <a:r>
              <a:rPr lang="en-US" dirty="0"/>
              <a:t>If we change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, it only affects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</a:t>
            </a:r>
          </a:p>
          <a:p>
            <a:r>
              <a:rPr lang="en-US" dirty="0"/>
              <a:t>If we change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/>
              <a:t>, it only affects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057400" y="4038600"/>
            <a:ext cx="2743200" cy="2514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x = 37;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y = x;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++x;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--y;</a:t>
            </a:r>
          </a:p>
        </p:txBody>
      </p:sp>
      <p:grpSp>
        <p:nvGrpSpPr>
          <p:cNvPr id="4" name="Group 19"/>
          <p:cNvGrpSpPr/>
          <p:nvPr/>
        </p:nvGrpSpPr>
        <p:grpSpPr>
          <a:xfrm>
            <a:off x="8763000" y="4343400"/>
            <a:ext cx="1524000" cy="1828800"/>
            <a:chOff x="7239000" y="4724400"/>
            <a:chExt cx="1524000" cy="1828800"/>
          </a:xfrm>
        </p:grpSpPr>
        <p:sp>
          <p:nvSpPr>
            <p:cNvPr id="13" name="TextBox 12"/>
            <p:cNvSpPr txBox="1"/>
            <p:nvPr/>
          </p:nvSpPr>
          <p:spPr>
            <a:xfrm>
              <a:off x="7772400" y="4724400"/>
              <a:ext cx="533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y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239000" y="54864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37</a:t>
              </a:r>
            </a:p>
          </p:txBody>
        </p:sp>
      </p:grpSp>
      <p:grpSp>
        <p:nvGrpSpPr>
          <p:cNvPr id="5" name="Group 18"/>
          <p:cNvGrpSpPr/>
          <p:nvPr/>
        </p:nvGrpSpPr>
        <p:grpSpPr>
          <a:xfrm>
            <a:off x="5638800" y="4343400"/>
            <a:ext cx="1524000" cy="1828800"/>
            <a:chOff x="4114800" y="4724400"/>
            <a:chExt cx="1524000" cy="1828800"/>
          </a:xfrm>
        </p:grpSpPr>
        <p:sp>
          <p:nvSpPr>
            <p:cNvPr id="17" name="TextBox 16"/>
            <p:cNvSpPr txBox="1"/>
            <p:nvPr/>
          </p:nvSpPr>
          <p:spPr>
            <a:xfrm>
              <a:off x="4572000" y="4724400"/>
              <a:ext cx="533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x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14800" y="5486400"/>
              <a:ext cx="1524000" cy="10668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37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5638800" y="5105400"/>
            <a:ext cx="1524000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763000" y="5105400"/>
            <a:ext cx="1524000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184335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clone()</a:t>
            </a:r>
            <a:r>
              <a:rPr lang="en-US" dirty="0"/>
              <a:t>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Sometimes you want to make a full copy of an object</a:t>
            </a:r>
          </a:p>
          <a:p>
            <a:r>
              <a:rPr lang="en-US" dirty="0"/>
              <a:t>Every object has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clone()</a:t>
            </a:r>
            <a:r>
              <a:rPr lang="en-US" dirty="0"/>
              <a:t> method that allows you to do this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clone()</a:t>
            </a:r>
            <a:r>
              <a:rPr lang="en-US" dirty="0"/>
              <a:t> is intended to make a </a:t>
            </a:r>
            <a:r>
              <a:rPr lang="en-US" b="1" dirty="0"/>
              <a:t>deep copy</a:t>
            </a:r>
            <a:r>
              <a:rPr lang="en-US" dirty="0"/>
              <a:t> instead of a </a:t>
            </a:r>
            <a:r>
              <a:rPr lang="en-US" b="1" dirty="0"/>
              <a:t>shallow copy</a:t>
            </a:r>
          </a:p>
          <a:p>
            <a:pPr lvl="1"/>
            <a:r>
              <a:rPr lang="en-US" dirty="0"/>
              <a:t>Ideally, all the objects inside of the object are cloned as well</a:t>
            </a:r>
          </a:p>
          <a:p>
            <a:pPr lvl="1"/>
            <a:r>
              <a:rPr lang="en-US" dirty="0"/>
              <a:t>There is no way to guarantee that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clone()</a:t>
            </a:r>
            <a:r>
              <a:rPr lang="en-US" dirty="0"/>
              <a:t> gives deep copies for arbitrary objects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clone()</a:t>
            </a:r>
            <a:r>
              <a:rPr lang="en-US" dirty="0"/>
              <a:t> works well for Java API objects</a:t>
            </a:r>
          </a:p>
          <a:p>
            <a:r>
              <a:rPr lang="en-US" dirty="0"/>
              <a:t>You have to write your own if you want your objects to work right</a:t>
            </a:r>
          </a:p>
          <a:p>
            <a:pPr lvl="1"/>
            <a:r>
              <a:rPr lang="en-US" dirty="0"/>
              <a:t>Doing so can be tricky</a:t>
            </a:r>
          </a:p>
        </p:txBody>
      </p:sp>
    </p:spTree>
    <p:extLst>
      <p:ext uri="{BB962C8B-B14F-4D97-AF65-F5344CB8AC3E}">
        <p14:creationId xmlns:p14="http://schemas.microsoft.com/office/powerpoint/2010/main" val="428724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47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static?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ways that static can be used in Java</a:t>
            </a:r>
          </a:p>
          <a:p>
            <a:pPr lvl="1"/>
            <a:r>
              <a:rPr lang="en-US" dirty="0"/>
              <a:t>Static methods</a:t>
            </a:r>
          </a:p>
          <a:p>
            <a:pPr lvl="1"/>
            <a:r>
              <a:rPr lang="en-US" dirty="0"/>
              <a:t>Static members</a:t>
            </a:r>
          </a:p>
          <a:p>
            <a:pPr lvl="1"/>
            <a:r>
              <a:rPr lang="en-US" dirty="0"/>
              <a:t>Static inner classes</a:t>
            </a:r>
          </a:p>
          <a:p>
            <a:r>
              <a:rPr lang="en-US" dirty="0"/>
              <a:t>"</a:t>
            </a:r>
            <a:r>
              <a:rPr lang="en-US" dirty="0" err="1"/>
              <a:t>Staticness</a:t>
            </a:r>
            <a:r>
              <a:rPr lang="en-US" dirty="0"/>
              <a:t>" is a confusing concept, but it boils down to missing a connection to a particular object</a:t>
            </a:r>
          </a:p>
        </p:txBody>
      </p:sp>
    </p:spTree>
    <p:extLst>
      <p:ext uri="{BB962C8B-B14F-4D97-AF65-F5344CB8AC3E}">
        <p14:creationId xmlns:p14="http://schemas.microsoft.com/office/powerpoint/2010/main" val="316290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static method</a:t>
            </a:r>
            <a:r>
              <a:rPr lang="en-US" dirty="0"/>
              <a:t> is connected to a class, not an object</a:t>
            </a:r>
          </a:p>
          <a:p>
            <a:r>
              <a:rPr lang="en-US" dirty="0"/>
              <a:t>Thus, static methods cannot directly access non-static members</a:t>
            </a:r>
          </a:p>
          <a:p>
            <a:pPr lvl="1"/>
            <a:r>
              <a:rPr lang="en-US" dirty="0"/>
              <a:t>You also can't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inside them</a:t>
            </a:r>
          </a:p>
          <a:p>
            <a:r>
              <a:rPr lang="en-US" dirty="0"/>
              <a:t>Static methods </a:t>
            </a:r>
            <a:r>
              <a:rPr lang="en-US" b="1" dirty="0"/>
              <a:t>can</a:t>
            </a:r>
            <a:r>
              <a:rPr lang="en-US" dirty="0"/>
              <a:t> indirectly access members since they have the privileges to access private and protected data</a:t>
            </a:r>
          </a:p>
          <a:p>
            <a:pPr lvl="1"/>
            <a:r>
              <a:rPr lang="en-US" dirty="0"/>
              <a:t>You just have to pass them an object of the class they're in</a:t>
            </a:r>
          </a:p>
          <a:p>
            <a:r>
              <a:rPr lang="en-US" dirty="0"/>
              <a:t>Static methods are slightly more efficient since they do not have dynamic dispatch</a:t>
            </a:r>
          </a:p>
          <a:p>
            <a:pPr lvl="1"/>
            <a:r>
              <a:rPr lang="en-US" dirty="0"/>
              <a:t>Thus, they cannot be overridden, only hidden</a:t>
            </a:r>
          </a:p>
        </p:txBody>
      </p:sp>
    </p:spTree>
    <p:extLst>
      <p:ext uri="{BB962C8B-B14F-4D97-AF65-F5344CB8AC3E}">
        <p14:creationId xmlns:p14="http://schemas.microsoft.com/office/powerpoint/2010/main" val="96251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methods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5029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 {	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print()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"X"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// x = 5;</a:t>
            </a:r>
          </a:p>
          <a:p>
            <a:pPr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// previous line would not compile</a:t>
            </a:r>
          </a:p>
          <a:p>
            <a:pPr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// if uncommented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{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print()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537619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methods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5029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X();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Y();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z;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x.print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X</a:t>
            </a:r>
          </a:p>
          <a:p>
            <a:pPr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y.print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Y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z = x;</a:t>
            </a:r>
          </a:p>
          <a:p>
            <a:pPr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z.print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X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z = y;</a:t>
            </a:r>
          </a:p>
          <a:p>
            <a:pPr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z.print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X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057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static member</a:t>
            </a:r>
            <a:r>
              <a:rPr lang="en-US" dirty="0"/>
              <a:t> is stored with the class, not with the object</a:t>
            </a:r>
          </a:p>
          <a:p>
            <a:r>
              <a:rPr lang="en-US" dirty="0"/>
              <a:t>There is only ever one copy of a static member</a:t>
            </a:r>
          </a:p>
          <a:p>
            <a:r>
              <a:rPr lang="en-US" dirty="0"/>
              <a:t>Static members are a kind of global variable</a:t>
            </a:r>
          </a:p>
          <a:p>
            <a:pPr lvl="1"/>
            <a:r>
              <a:rPr lang="en-US" dirty="0"/>
              <a:t>They should be used very rarely, for example, as a way to implement the singleton design pattern</a:t>
            </a:r>
          </a:p>
          <a:p>
            <a:r>
              <a:rPr lang="en-US" dirty="0"/>
              <a:t>Static members can be accessed by static methods and regular methods</a:t>
            </a:r>
          </a:p>
        </p:txBody>
      </p:sp>
    </p:spTree>
    <p:extLst>
      <p:ext uri="{BB962C8B-B14F-4D97-AF65-F5344CB8AC3E}">
        <p14:creationId xmlns:p14="http://schemas.microsoft.com/office/powerpoint/2010/main" val="117209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members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5029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Balloon {	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color;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totalBalloons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Balloon(String color,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.color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color;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size;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++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totalBalloons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getColor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color;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getBalloons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totalBalloons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75343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22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inner classes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simplest kind of inner class is a static inner class</a:t>
            </a:r>
          </a:p>
          <a:p>
            <a:r>
              <a:rPr lang="en-US" dirty="0"/>
              <a:t>It's a class defined inside of another class purely for organizational purposes</a:t>
            </a:r>
          </a:p>
          <a:p>
            <a:r>
              <a:rPr lang="en-US" dirty="0"/>
              <a:t>It cannot directly access the member variables or non-static methods of a particular outer class object</a:t>
            </a:r>
          </a:p>
        </p:txBody>
      </p:sp>
    </p:spTree>
    <p:extLst>
      <p:ext uri="{BB962C8B-B14F-4D97-AF65-F5344CB8AC3E}">
        <p14:creationId xmlns:p14="http://schemas.microsoft.com/office/powerpoint/2010/main" val="319863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inner class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029200"/>
            <a:ext cx="10972800" cy="1371600"/>
          </a:xfrm>
        </p:spPr>
        <p:txBody>
          <a:bodyPr/>
          <a:lstStyle/>
          <a:p>
            <a:r>
              <a:rPr lang="en-US" dirty="0"/>
              <a:t>In this example,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/>
              <a:t> class is used like a </a:t>
            </a:r>
            <a:r>
              <a:rPr lang="en-US" dirty="0" err="1"/>
              <a:t>struct</a:t>
            </a:r>
            <a:r>
              <a:rPr lang="en-US" dirty="0"/>
              <a:t> from C or C++ to hold values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76400"/>
            <a:ext cx="10972800" cy="3276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	</a:t>
            </a:r>
          </a:p>
          <a:p>
            <a:pPr>
              <a:buFont typeface="Wingdings 2"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head;</a:t>
            </a:r>
          </a:p>
          <a:p>
            <a:pPr>
              <a:buFont typeface="Wingdings 2"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Font typeface="Wingdings 2"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{</a:t>
            </a:r>
          </a:p>
          <a:p>
            <a:pPr>
              <a:buFont typeface="Wingdings 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next; 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Font typeface="Wingdings 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760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410200" cy="4625609"/>
          </a:xfrm>
        </p:spPr>
        <p:txBody>
          <a:bodyPr/>
          <a:lstStyle/>
          <a:p>
            <a:r>
              <a:rPr lang="en-US" dirty="0"/>
              <a:t>A non-static inner class is connected to a specific outer class </a:t>
            </a:r>
            <a:r>
              <a:rPr lang="en-US" i="1" dirty="0"/>
              <a:t>object</a:t>
            </a:r>
          </a:p>
          <a:p>
            <a:r>
              <a:rPr lang="en-US" dirty="0"/>
              <a:t>It can directly access the members and non-static methods of the outer object</a:t>
            </a:r>
          </a:p>
        </p:txBody>
      </p:sp>
      <p:sp>
        <p:nvSpPr>
          <p:cNvPr id="4" name="Rectangle 3"/>
          <p:cNvSpPr/>
          <p:nvPr/>
        </p:nvSpPr>
        <p:spPr>
          <a:xfrm>
            <a:off x="6400800" y="2057400"/>
            <a:ext cx="2209800" cy="2362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5067300"/>
            <a:ext cx="914400" cy="838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Inner</a:t>
            </a:r>
          </a:p>
        </p:txBody>
      </p:sp>
      <p:sp>
        <p:nvSpPr>
          <p:cNvPr id="6" name="Rectangle 5"/>
          <p:cNvSpPr/>
          <p:nvPr/>
        </p:nvSpPr>
        <p:spPr>
          <a:xfrm>
            <a:off x="7581900" y="5486400"/>
            <a:ext cx="914400" cy="838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Inner</a:t>
            </a:r>
          </a:p>
        </p:txBody>
      </p:sp>
      <p:sp>
        <p:nvSpPr>
          <p:cNvPr id="8" name="Rectangle 7"/>
          <p:cNvSpPr/>
          <p:nvPr/>
        </p:nvSpPr>
        <p:spPr>
          <a:xfrm>
            <a:off x="9283700" y="2362200"/>
            <a:ext cx="914400" cy="838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Inner</a:t>
            </a:r>
          </a:p>
        </p:txBody>
      </p:sp>
      <p:sp>
        <p:nvSpPr>
          <p:cNvPr id="9" name="Rectangle 8"/>
          <p:cNvSpPr/>
          <p:nvPr/>
        </p:nvSpPr>
        <p:spPr>
          <a:xfrm>
            <a:off x="9220200" y="3657600"/>
            <a:ext cx="914400" cy="838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Inner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9004300" y="5067300"/>
            <a:ext cx="914400" cy="838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Inner</a:t>
            </a:r>
          </a:p>
        </p:txBody>
      </p:sp>
      <p:cxnSp>
        <p:nvCxnSpPr>
          <p:cNvPr id="11" name="Straight Arrow Connector 10"/>
          <p:cNvCxnSpPr>
            <a:stCxn id="5" idx="0"/>
          </p:cNvCxnSpPr>
          <p:nvPr/>
        </p:nvCxnSpPr>
        <p:spPr>
          <a:xfrm flipV="1">
            <a:off x="6629400" y="3810000"/>
            <a:ext cx="457200" cy="125730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0"/>
          </p:cNvCxnSpPr>
          <p:nvPr/>
        </p:nvCxnSpPr>
        <p:spPr>
          <a:xfrm flipH="1" flipV="1">
            <a:off x="7581900" y="3810000"/>
            <a:ext cx="457200" cy="167640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7924800" y="3752850"/>
            <a:ext cx="1079500" cy="131445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1"/>
          </p:cNvCxnSpPr>
          <p:nvPr/>
        </p:nvCxnSpPr>
        <p:spPr>
          <a:xfrm flipH="1" flipV="1">
            <a:off x="8229600" y="3429000"/>
            <a:ext cx="990600" cy="64770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1"/>
          </p:cNvCxnSpPr>
          <p:nvPr/>
        </p:nvCxnSpPr>
        <p:spPr>
          <a:xfrm flipH="1">
            <a:off x="8229600" y="2781300"/>
            <a:ext cx="10541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00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76400"/>
            <a:ext cx="10972800" cy="495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	</a:t>
            </a:r>
          </a:p>
          <a:p>
            <a:pPr>
              <a:buFont typeface="Wingdings 2"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head;</a:t>
            </a:r>
          </a:p>
          <a:p>
            <a:pPr>
              <a:buFont typeface="Wingdings 2"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size;</a:t>
            </a:r>
          </a:p>
          <a:p>
            <a:pPr>
              <a:buFont typeface="Wingdings 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Font typeface="Wingdings 2"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{</a:t>
            </a:r>
          </a:p>
          <a:p>
            <a:pPr>
              <a:buFont typeface="Wingdings 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next; 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Node()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(size &gt; 100)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"Your list is long!"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Font typeface="Wingdings 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8836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inner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a static inner class is public, you can create it directly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However, a non-static inner class requires an instance of the outer class to be created (with weird syntax)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Inside the outer class, it is not necessary to give a reference to the outer class, since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is assumed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3622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Outer.StaticInner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inner; </a:t>
            </a:r>
          </a:p>
          <a:p>
            <a:pPr>
              <a:buFont typeface="Wingdings 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inner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Outer.StaticInner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2672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Outer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Outer();</a:t>
            </a:r>
          </a:p>
          <a:p>
            <a:pPr>
              <a:buFont typeface="Wingdings 2"/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Outer.Inner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inner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outer.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Inner();</a:t>
            </a:r>
          </a:p>
        </p:txBody>
      </p:sp>
    </p:spTree>
    <p:extLst>
      <p:ext uri="{BB962C8B-B14F-4D97-AF65-F5344CB8AC3E}">
        <p14:creationId xmlns:p14="http://schemas.microsoft.com/office/powerpoint/2010/main" val="294265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07076-0D15-41E7-98F5-C8CF8033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which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E0B9E-AF6D-4885-8C86-0A8519182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Most of the time, a static inner class is fine</a:t>
            </a:r>
          </a:p>
          <a:p>
            <a:pPr lvl="1"/>
            <a:r>
              <a:rPr lang="en-US" dirty="0"/>
              <a:t>It isn't attached to a specific outer object</a:t>
            </a:r>
          </a:p>
          <a:p>
            <a:pPr lvl="1"/>
            <a:r>
              <a:rPr lang="en-US" dirty="0"/>
              <a:t>Most languages </a:t>
            </a:r>
            <a:r>
              <a:rPr lang="en-US" b="1" dirty="0"/>
              <a:t>only</a:t>
            </a:r>
            <a:r>
              <a:rPr lang="en-US" dirty="0"/>
              <a:t> have the equivalent of static inner classes</a:t>
            </a:r>
          </a:p>
          <a:p>
            <a:r>
              <a:rPr lang="en-US" dirty="0"/>
              <a:t>However, if you want an inner class to automatically have access to a specific outer object, you might need a non-static inner class</a:t>
            </a:r>
          </a:p>
          <a:p>
            <a:pPr lvl="1"/>
            <a:r>
              <a:rPr lang="en-US" dirty="0"/>
              <a:t>For example, if a node needs to know the total number of nodes in a linked list</a:t>
            </a:r>
          </a:p>
          <a:p>
            <a:pPr lvl="1"/>
            <a:r>
              <a:rPr lang="en-US" dirty="0"/>
              <a:t>Iterators are another common example</a:t>
            </a:r>
          </a:p>
          <a:p>
            <a:pPr lvl="1"/>
            <a:r>
              <a:rPr lang="en-US" b="1" dirty="0"/>
              <a:t>Beware of bugs:</a:t>
            </a:r>
            <a:r>
              <a:rPr lang="en-US" dirty="0"/>
              <a:t> a node created in one linked list can be moved to another linked list but will </a:t>
            </a:r>
            <a:r>
              <a:rPr lang="en-US" i="1" dirty="0"/>
              <a:t>still</a:t>
            </a:r>
            <a:r>
              <a:rPr lang="en-US" dirty="0"/>
              <a:t> be connected to the first one</a:t>
            </a:r>
          </a:p>
          <a:p>
            <a:r>
              <a:rPr lang="en-US" dirty="0"/>
              <a:t>Use static inner classes unless there's a compelling reason not to</a:t>
            </a:r>
          </a:p>
        </p:txBody>
      </p:sp>
    </p:spTree>
    <p:extLst>
      <p:ext uri="{BB962C8B-B14F-4D97-AF65-F5344CB8AC3E}">
        <p14:creationId xmlns:p14="http://schemas.microsoft.com/office/powerpoint/2010/main" val="189764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  <a:p>
            <a:r>
              <a:rPr lang="en-US" dirty="0"/>
              <a:t>OOP</a:t>
            </a:r>
          </a:p>
          <a:p>
            <a:r>
              <a:rPr lang="en-US" dirty="0"/>
              <a:t>Interfaces</a:t>
            </a:r>
          </a:p>
          <a:p>
            <a:r>
              <a:rPr lang="en-US" dirty="0"/>
              <a:t>Generics</a:t>
            </a:r>
          </a:p>
          <a:p>
            <a:r>
              <a:rPr lang="en-US" dirty="0"/>
              <a:t>Java Collection Framework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 to lab tomorrow to keep working on Assignment 1 and start on Project 1</a:t>
            </a:r>
          </a:p>
          <a:p>
            <a:r>
              <a:rPr lang="en-US" dirty="0"/>
              <a:t>Continue to read section 1.1</a:t>
            </a:r>
          </a:p>
          <a:p>
            <a:r>
              <a:rPr lang="en-US" dirty="0"/>
              <a:t>Keeping brushing up on Java </a:t>
            </a:r>
            <a:r>
              <a:rPr lang="en-US"/>
              <a:t>if you're </a:t>
            </a:r>
            <a:r>
              <a:rPr lang="en-US" dirty="0"/>
              <a:t>rusty</a:t>
            </a:r>
          </a:p>
          <a:p>
            <a:r>
              <a:rPr lang="en-US" b="1" dirty="0"/>
              <a:t>Decide your teammates on Brightspace for Project 1 by this Friday!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Model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48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book talks about stuff that you know pretty well as Java programmers</a:t>
            </a:r>
          </a:p>
          <a:p>
            <a:r>
              <a:rPr lang="en-US" dirty="0"/>
              <a:t>I just want to talk about a few issues</a:t>
            </a:r>
          </a:p>
          <a:p>
            <a:pPr lvl="1"/>
            <a:r>
              <a:rPr lang="en-US" dirty="0"/>
              <a:t>Primitive types</a:t>
            </a:r>
          </a:p>
          <a:p>
            <a:pPr lvl="1"/>
            <a:r>
              <a:rPr lang="en-US" dirty="0"/>
              <a:t>Shortcut notations</a:t>
            </a:r>
          </a:p>
          <a:p>
            <a:pPr lvl="1"/>
            <a:r>
              <a:rPr lang="en-US" dirty="0"/>
              <a:t>Short circuit logic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</a:p>
          <a:p>
            <a:pPr lvl="1"/>
            <a:r>
              <a:rPr lang="en-US" dirty="0"/>
              <a:t>Libraries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9492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Java has relatively strong typing</a:t>
            </a:r>
          </a:p>
          <a:p>
            <a:pPr lvl="1"/>
            <a:r>
              <a:rPr lang="en-US" dirty="0"/>
              <a:t>Understand why you're making a cast, and try not to make casts for no reason</a:t>
            </a:r>
          </a:p>
          <a:p>
            <a:r>
              <a:rPr lang="en-US" dirty="0"/>
              <a:t>Remember that all the primitive numerical types in Java are </a:t>
            </a:r>
            <a:r>
              <a:rPr lang="en-US" b="1" dirty="0"/>
              <a:t>signed</a:t>
            </a:r>
          </a:p>
          <a:p>
            <a:pPr lvl="1"/>
            <a:r>
              <a:rPr lang="en-US" dirty="0"/>
              <a:t>Strange things can happen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7244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byte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-128;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*= -1;</a:t>
            </a: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(x);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Output?</a:t>
            </a:r>
          </a:p>
        </p:txBody>
      </p:sp>
    </p:spTree>
    <p:extLst>
      <p:ext uri="{BB962C8B-B14F-4D97-AF65-F5344CB8AC3E}">
        <p14:creationId xmlns:p14="http://schemas.microsoft.com/office/powerpoint/2010/main" val="23698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Shortcut notations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064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Java has various shortcuts that are </a:t>
            </a:r>
            <a:r>
              <a:rPr lang="en-US" i="1" dirty="0"/>
              <a:t>almost</a:t>
            </a:r>
            <a:r>
              <a:rPr lang="en-US" dirty="0"/>
              <a:t> the same as combinations of other operators: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-=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*=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/=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%=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en-US" dirty="0"/>
              <a:t>(and a few others)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And know what you're doing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 </a:t>
            </a:r>
            <a:r>
              <a:rPr lang="en-US" dirty="0"/>
              <a:t>(it means add one to the variable </a:t>
            </a:r>
            <a:r>
              <a:rPr lang="en-US" b="1" dirty="0"/>
              <a:t>and</a:t>
            </a:r>
            <a:r>
              <a:rPr lang="en-US" dirty="0"/>
              <a:t> store that value back into the variable):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908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 = 0;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10)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0.1;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Legal but crazy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50292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 = 0;</a:t>
            </a: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Legal but crazy</a:t>
            </a: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++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Legal, crazy, different result</a:t>
            </a:r>
          </a:p>
        </p:txBody>
      </p:sp>
    </p:spTree>
    <p:extLst>
      <p:ext uri="{BB962C8B-B14F-4D97-AF65-F5344CB8AC3E}">
        <p14:creationId xmlns:p14="http://schemas.microsoft.com/office/powerpoint/2010/main" val="361341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Short-circuit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177809"/>
          </a:xfrm>
        </p:spPr>
        <p:txBody>
          <a:bodyPr>
            <a:normAutofit/>
          </a:bodyPr>
          <a:lstStyle/>
          <a:p>
            <a:r>
              <a:rPr lang="en-US" dirty="0"/>
              <a:t>Short-circuit logic means: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|| expression</a:t>
            </a:r>
            <a:r>
              <a:rPr lang="en-US" dirty="0"/>
              <a:t> won't even evaluate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expression</a:t>
            </a:r>
            <a:r>
              <a:rPr lang="en-US" dirty="0"/>
              <a:t> won't even evaluate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</a:p>
          <a:p>
            <a:r>
              <a:rPr lang="en-US" dirty="0"/>
              <a:t>You can force evaluation with non-short-circuit operators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:</a:t>
            </a:r>
          </a:p>
          <a:p>
            <a:pPr marL="118872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4196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alwaysTrue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|| explode())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whatever();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explode() didn't run</a:t>
            </a:r>
          </a:p>
          <a:p>
            <a:pPr>
              <a:buNone/>
            </a:pP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alwaysTrue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| explode())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whatever();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explode() did run</a:t>
            </a:r>
          </a:p>
        </p:txBody>
      </p:sp>
    </p:spTree>
    <p:extLst>
      <p:ext uri="{BB962C8B-B14F-4D97-AF65-F5344CB8AC3E}">
        <p14:creationId xmlns:p14="http://schemas.microsoft.com/office/powerpoint/2010/main" val="74361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1653</TotalTime>
  <Words>1917</Words>
  <Application>Microsoft Office PowerPoint</Application>
  <PresentationFormat>Widescreen</PresentationFormat>
  <Paragraphs>302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</vt:lpstr>
      <vt:lpstr>Arial Unicode MS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Assignment 1</vt:lpstr>
      <vt:lpstr>Programming Model</vt:lpstr>
      <vt:lpstr>Programming model</vt:lpstr>
      <vt:lpstr>Primitive types</vt:lpstr>
      <vt:lpstr>Shortcut notations</vt:lpstr>
      <vt:lpstr>Short-circuit logic</vt:lpstr>
      <vt:lpstr>break and continue</vt:lpstr>
      <vt:lpstr>Libraries</vt:lpstr>
      <vt:lpstr>Strings</vt:lpstr>
      <vt:lpstr>References</vt:lpstr>
      <vt:lpstr>Pointers in Java</vt:lpstr>
      <vt:lpstr>How should you think about this?</vt:lpstr>
      <vt:lpstr>How many hams?</vt:lpstr>
      <vt:lpstr>There is only one ham!</vt:lpstr>
      <vt:lpstr>Reference vs. primitive variables</vt:lpstr>
      <vt:lpstr>Ham solo</vt:lpstr>
      <vt:lpstr>Remember that primitives make copies</vt:lpstr>
      <vt:lpstr>The clone() method</vt:lpstr>
      <vt:lpstr>Static</vt:lpstr>
      <vt:lpstr>What is static?</vt:lpstr>
      <vt:lpstr>Static methods</vt:lpstr>
      <vt:lpstr>Static methods</vt:lpstr>
      <vt:lpstr>Static methods</vt:lpstr>
      <vt:lpstr>Static members</vt:lpstr>
      <vt:lpstr>Static members</vt:lpstr>
      <vt:lpstr>Inner Classes</vt:lpstr>
      <vt:lpstr>Static inner classes</vt:lpstr>
      <vt:lpstr>Static inner class example</vt:lpstr>
      <vt:lpstr>Inner classes</vt:lpstr>
      <vt:lpstr>Inner class example</vt:lpstr>
      <vt:lpstr>Creating inner classes</vt:lpstr>
      <vt:lpstr>When to use which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284</cp:revision>
  <dcterms:created xsi:type="dcterms:W3CDTF">2009-08-24T20:26:10Z</dcterms:created>
  <dcterms:modified xsi:type="dcterms:W3CDTF">2024-08-27T20:11:09Z</dcterms:modified>
</cp:coreProperties>
</file>